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4" r:id="rId5"/>
  </p:sldMasterIdLst>
  <p:notesMasterIdLst>
    <p:notesMasterId r:id="rId29"/>
  </p:notesMasterIdLst>
  <p:handoutMasterIdLst>
    <p:handoutMasterId r:id="rId30"/>
  </p:handoutMasterIdLst>
  <p:sldIdLst>
    <p:sldId id="310" r:id="rId6"/>
    <p:sldId id="315" r:id="rId7"/>
    <p:sldId id="257" r:id="rId8"/>
    <p:sldId id="334" r:id="rId9"/>
    <p:sldId id="317" r:id="rId10"/>
    <p:sldId id="336" r:id="rId11"/>
    <p:sldId id="337" r:id="rId12"/>
    <p:sldId id="316" r:id="rId13"/>
    <p:sldId id="338" r:id="rId14"/>
    <p:sldId id="330" r:id="rId15"/>
    <p:sldId id="335" r:id="rId16"/>
    <p:sldId id="328" r:id="rId17"/>
    <p:sldId id="329" r:id="rId18"/>
    <p:sldId id="331" r:id="rId19"/>
    <p:sldId id="332" r:id="rId20"/>
    <p:sldId id="333" r:id="rId21"/>
    <p:sldId id="320" r:id="rId22"/>
    <p:sldId id="321" r:id="rId23"/>
    <p:sldId id="318" r:id="rId24"/>
    <p:sldId id="323" r:id="rId25"/>
    <p:sldId id="324" r:id="rId26"/>
    <p:sldId id="325" r:id="rId27"/>
    <p:sldId id="32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720"/>
    <a:srgbClr val="0F2036"/>
    <a:srgbClr val="F5FAE8"/>
    <a:srgbClr val="4769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5394" autoAdjust="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inab elsayed" userId="da59f0684b5b069d" providerId="LiveId" clId="{803F8634-1F37-4315-86DF-469383B8CB9B}"/>
    <pc:docChg chg="undo custSel addSld delSld modSld sldOrd">
      <pc:chgData name="Zeinab elsayed" userId="da59f0684b5b069d" providerId="LiveId" clId="{803F8634-1F37-4315-86DF-469383B8CB9B}" dt="2025-11-14T09:57:14.606" v="48" actId="1076"/>
      <pc:docMkLst>
        <pc:docMk/>
      </pc:docMkLst>
      <pc:sldChg chg="addSp delSp modSp mod">
        <pc:chgData name="Zeinab elsayed" userId="da59f0684b5b069d" providerId="LiveId" clId="{803F8634-1F37-4315-86DF-469383B8CB9B}" dt="2025-11-14T09:44:03.420" v="22" actId="14100"/>
        <pc:sldMkLst>
          <pc:docMk/>
          <pc:sldMk cId="3635923113" sldId="330"/>
        </pc:sldMkLst>
        <pc:picChg chg="add del">
          <ac:chgData name="Zeinab elsayed" userId="da59f0684b5b069d" providerId="LiveId" clId="{803F8634-1F37-4315-86DF-469383B8CB9B}" dt="2025-11-14T09:43:33.529" v="12" actId="22"/>
          <ac:picMkLst>
            <pc:docMk/>
            <pc:sldMk cId="3635923113" sldId="330"/>
            <ac:picMk id="4" creationId="{7EFEC18F-45E6-185D-52D2-0A95DF759A1E}"/>
          </ac:picMkLst>
        </pc:picChg>
        <pc:picChg chg="del">
          <ac:chgData name="Zeinab elsayed" userId="da59f0684b5b069d" providerId="LiveId" clId="{803F8634-1F37-4315-86DF-469383B8CB9B}" dt="2025-11-14T09:43:27.966" v="10" actId="478"/>
          <ac:picMkLst>
            <pc:docMk/>
            <pc:sldMk cId="3635923113" sldId="330"/>
            <ac:picMk id="5" creationId="{381ACB20-D49E-1000-6711-72ADE38508BF}"/>
          </ac:picMkLst>
        </pc:picChg>
        <pc:picChg chg="add mod">
          <ac:chgData name="Zeinab elsayed" userId="da59f0684b5b069d" providerId="LiveId" clId="{803F8634-1F37-4315-86DF-469383B8CB9B}" dt="2025-11-14T09:44:03.420" v="22" actId="14100"/>
          <ac:picMkLst>
            <pc:docMk/>
            <pc:sldMk cId="3635923113" sldId="330"/>
            <ac:picMk id="7" creationId="{162A5854-7B83-9178-E0B6-349DF36C75EC}"/>
          </ac:picMkLst>
        </pc:picChg>
      </pc:sldChg>
      <pc:sldChg chg="modSp mod">
        <pc:chgData name="Zeinab elsayed" userId="da59f0684b5b069d" providerId="LiveId" clId="{803F8634-1F37-4315-86DF-469383B8CB9B}" dt="2025-11-14T09:57:14.606" v="48" actId="1076"/>
        <pc:sldMkLst>
          <pc:docMk/>
          <pc:sldMk cId="3141018885" sldId="333"/>
        </pc:sldMkLst>
        <pc:picChg chg="mod">
          <ac:chgData name="Zeinab elsayed" userId="da59f0684b5b069d" providerId="LiveId" clId="{803F8634-1F37-4315-86DF-469383B8CB9B}" dt="2025-11-14T09:57:14.606" v="48" actId="1076"/>
          <ac:picMkLst>
            <pc:docMk/>
            <pc:sldMk cId="3141018885" sldId="333"/>
            <ac:picMk id="4" creationId="{988A7BB0-DBE0-63E1-45A8-A0A3FCF6693B}"/>
          </ac:picMkLst>
        </pc:picChg>
      </pc:sldChg>
      <pc:sldChg chg="addSp new del mod">
        <pc:chgData name="Zeinab elsayed" userId="da59f0684b5b069d" providerId="LiveId" clId="{803F8634-1F37-4315-86DF-469383B8CB9B}" dt="2025-11-14T09:41:56.962" v="2" actId="47"/>
        <pc:sldMkLst>
          <pc:docMk/>
          <pc:sldMk cId="71470083" sldId="335"/>
        </pc:sldMkLst>
        <pc:picChg chg="add">
          <ac:chgData name="Zeinab elsayed" userId="da59f0684b5b069d" providerId="LiveId" clId="{803F8634-1F37-4315-86DF-469383B8CB9B}" dt="2025-11-14T09:41:41.796" v="1" actId="22"/>
          <ac:picMkLst>
            <pc:docMk/>
            <pc:sldMk cId="71470083" sldId="335"/>
            <ac:picMk id="3" creationId="{1F746A38-CABE-D9F9-107D-EA2A377B7586}"/>
          </ac:picMkLst>
        </pc:picChg>
      </pc:sldChg>
      <pc:sldChg chg="addSp delSp modSp add mod">
        <pc:chgData name="Zeinab elsayed" userId="da59f0684b5b069d" providerId="LiveId" clId="{803F8634-1F37-4315-86DF-469383B8CB9B}" dt="2025-11-14T09:43:53.095" v="18" actId="1076"/>
        <pc:sldMkLst>
          <pc:docMk/>
          <pc:sldMk cId="1123947447" sldId="335"/>
        </pc:sldMkLst>
        <pc:picChg chg="add mod">
          <ac:chgData name="Zeinab elsayed" userId="da59f0684b5b069d" providerId="LiveId" clId="{803F8634-1F37-4315-86DF-469383B8CB9B}" dt="2025-11-14T09:43:53.095" v="18" actId="1076"/>
          <ac:picMkLst>
            <pc:docMk/>
            <pc:sldMk cId="1123947447" sldId="335"/>
            <ac:picMk id="4" creationId="{026720F7-D2F3-A80E-D319-98C660460C16}"/>
          </ac:picMkLst>
        </pc:picChg>
        <pc:picChg chg="del">
          <ac:chgData name="Zeinab elsayed" userId="da59f0684b5b069d" providerId="LiveId" clId="{803F8634-1F37-4315-86DF-469383B8CB9B}" dt="2025-11-14T09:42:01.597" v="4" actId="478"/>
          <ac:picMkLst>
            <pc:docMk/>
            <pc:sldMk cId="1123947447" sldId="335"/>
            <ac:picMk id="5" creationId="{18385883-9C14-C483-CB87-BFD9E7FBDCD7}"/>
          </ac:picMkLst>
        </pc:picChg>
      </pc:sldChg>
      <pc:sldChg chg="addSp delSp modSp add del mod ord">
        <pc:chgData name="Zeinab elsayed" userId="da59f0684b5b069d" providerId="LiveId" clId="{803F8634-1F37-4315-86DF-469383B8CB9B}" dt="2025-11-14T09:57:04.399" v="46" actId="2696"/>
        <pc:sldMkLst>
          <pc:docMk/>
          <pc:sldMk cId="2930357071" sldId="336"/>
        </pc:sldMkLst>
        <pc:spChg chg="mod">
          <ac:chgData name="Zeinab elsayed" userId="da59f0684b5b069d" providerId="LiveId" clId="{803F8634-1F37-4315-86DF-469383B8CB9B}" dt="2025-11-14T09:56:50.704" v="43" actId="1076"/>
          <ac:spMkLst>
            <pc:docMk/>
            <pc:sldMk cId="2930357071" sldId="336"/>
            <ac:spMk id="3" creationId="{E809969C-2EA7-CA78-3CC5-087CAB846037}"/>
          </ac:spMkLst>
        </pc:spChg>
        <pc:picChg chg="del">
          <ac:chgData name="Zeinab elsayed" userId="da59f0684b5b069d" providerId="LiveId" clId="{803F8634-1F37-4315-86DF-469383B8CB9B}" dt="2025-11-14T09:55:18.425" v="26" actId="478"/>
          <ac:picMkLst>
            <pc:docMk/>
            <pc:sldMk cId="2930357071" sldId="336"/>
            <ac:picMk id="4" creationId="{800079D2-17B5-E0BE-D085-AB880B453657}"/>
          </ac:picMkLst>
        </pc:picChg>
        <pc:picChg chg="add mod">
          <ac:chgData name="Zeinab elsayed" userId="da59f0684b5b069d" providerId="LiveId" clId="{803F8634-1F37-4315-86DF-469383B8CB9B}" dt="2025-11-14T09:56:57.358" v="45" actId="14100"/>
          <ac:picMkLst>
            <pc:docMk/>
            <pc:sldMk cId="2930357071" sldId="336"/>
            <ac:picMk id="5" creationId="{67A754B9-2E68-C542-67FC-F137EED8EC3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11/28/2025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23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BEDD-13B7-53EC-C61F-A0CCEA795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A3E395-DA58-ADD2-842A-A0418574C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FB8EDC-E840-9469-9428-E7F3C9BB8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992D7-1F3C-41C9-512A-F3B8AFECA7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601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94FB5-FFA3-BF50-525C-920B27004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021EC2-F4A5-2522-8865-999EFC08A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277C4D-9ABD-95E0-5C8E-D74256A0D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DFCC9-C704-EE12-ECC1-54386F7F89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391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350A8-1001-A11D-D610-1AFCC0FD1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168F0-59E8-80FB-E0F7-972C8E0584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A8D8C-3B3B-ED15-A8AA-9BBDAAC5D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59001-D017-26A3-A690-7F8A09F474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188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50272-C5F3-674E-F897-B97B7B298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388ED-8C11-3D48-B770-FD9BEDC1AB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2ED53-A775-D564-410D-1B5742E15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2686E-E781-4507-2FCC-15B3B76E19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978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71DEF-30BA-3A29-74B4-26ABE016B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1B4444-C9E3-0046-C690-4DF52266B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928CE-069B-9F6C-99C4-B54A5A339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149A6-0A18-E351-67F5-16EAE4527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53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6C99-8C91-823C-049C-A600D021D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CA364-17FB-97C2-D126-8CEB850EF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343FD-10FE-9000-1E23-6796977A1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67980-E93A-C7B0-BB8C-6DBF48255F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853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0D868-4973-2DB7-44E2-8D76935AC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E6109E-FA25-6161-2174-9EC8A5A34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66D80-99A1-D454-2897-9910A31F8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FAED0-910A-FCBD-76E6-E96AB7D79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941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D02D5-2046-A455-FC69-FDF653D0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89D03D-1765-EE99-FB0A-CCCC31CC7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BFB53-439E-1E2D-C4D2-8CD71CE06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FC445-DA37-00F2-2A6C-A8FFFD76BA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0469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490C8-8315-EDEC-7F54-F6AACC46E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990EDD-7275-4EB3-7DAE-33ACBD645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790E18-5E04-981C-8FCD-2B479A11B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ED541-4395-4765-7809-4E1AB2F046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462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19016-7F2D-CC65-592C-9F64815BC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0F6F00-95DB-4D84-FD43-E9E9CF973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66DB6-8460-3971-A5CC-98EFCE1C7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9BED7-6477-7915-0D88-37F6B6291B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48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B7570-48C4-1D6F-0910-BD28F2754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DAC9B-ED52-82FA-2F64-25DDF13ED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312CFC-B034-0203-38A2-1FFC663B2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0DFAB-EB43-3766-0C50-6BD01DCF7F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15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91AD6-7963-85CD-6430-80FD3E8CD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F5771E-8F3A-A966-2193-631E10372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672FC-CEE4-B6A4-6FA5-3221D5988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2A0D2-A6A5-60A5-014F-88D5036068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7200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B1AAB-F2D4-01C9-8834-B7C590943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A3534-49FF-F305-7F2F-C81642512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F0212-982A-645A-7CD7-6426D3E95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BB270-6D54-35BB-7A2D-73AE2C112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824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2651D-08B7-3A7E-2661-AEE66A33C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567604-6356-B2AE-CB1B-C7A2B9B70F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6A0F7-D918-06E7-555B-3DC11B8E9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318DB-400F-B727-92A8-5B92D6C275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789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91201-AC61-775A-1739-8B727EBD9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E1D976-9F39-ABC7-2EE5-7F28C80C7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00596E-C44F-5B6D-E59A-5CF6F8EB8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D00AD-E6D8-2578-AF0B-5106C377F7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65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92E4A-AFFF-F45F-6792-165EFB42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247DF2-3A74-347F-94C5-246D24373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35F262-97FC-B8FB-30E7-7D780C292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986A4-7496-F2E8-BB4D-C269B6B7CD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818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5614E-1D08-C484-1493-B3F9AB02A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8DB39A-19B1-6513-2012-C38D668E1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0757FD-1F9A-6351-3A8F-F732A3D82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68AFF-6E7D-D4E3-9CF8-5D7052CC93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465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525AC-16DB-49F0-AEBA-8EE0CA690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6C5EF-B566-1A97-F5B9-7013733B3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CD6DB9-C8BB-392E-6EC3-254C49FD9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8863B-CAC5-2DD6-8801-2AA5B64C1F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832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81A61-0EBE-8524-2DFB-FA4AE676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4D570-A1D8-6CF2-2916-6AE569F05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204EF8-6400-27A2-D0CE-8C9817DD82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0A915-4F3D-807D-117A-F50FCF1EA5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481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4A3CD-0215-5578-A62C-A3BB52A97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3C6F0-062D-D732-65C9-1B579DBA3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225B76-B48E-D14A-F78E-F04E8101F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86A7A-34F3-73AF-50CE-E4BF7F866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199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EEF56-7978-42D4-349A-EFD9419F0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0686B-B2CA-5B88-ECDC-31C0C4B7D1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ADC79-1D9A-EC0C-EBC7-749C91041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6FE5E-CAC9-7AB9-9C43-EF05A84BB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35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lIns="914400" tIns="91440" rIns="914400" anchor="ctr"/>
          <a:lstStyle>
            <a:lvl1pPr algn="ctr">
              <a:defRPr sz="5400" b="1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8328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E5E8994-67B0-7A02-C300-32326915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32671" y="0"/>
            <a:ext cx="7659329" cy="6858000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791" y="787869"/>
            <a:ext cx="2743200" cy="214214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A6B5C4-24E3-C021-071B-DFF6C6CC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33449" y="3429000"/>
            <a:ext cx="2920796" cy="29273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6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4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20928" y="787869"/>
            <a:ext cx="6292646" cy="54322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559" y="1"/>
            <a:ext cx="4952999" cy="2182482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731520" rIns="731520"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42932" y="0"/>
            <a:ext cx="7249067" cy="21824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2924355"/>
            <a:ext cx="3769525" cy="330064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5C19A-AE6A-FEDE-6B3C-9B1701F4C50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933262" y="2932801"/>
            <a:ext cx="6411912" cy="3300851"/>
          </a:xfrm>
          <a:prstGeom prst="rect">
            <a:avLst/>
          </a:prstGeom>
        </p:spPr>
        <p:txBody>
          <a:bodyPr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1pPr>
            <a:lvl2pPr marL="9144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2pPr>
            <a:lvl3pPr marL="13716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3pPr>
            <a:lvl4pPr marL="18288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4pPr>
            <a:lvl5pPr marL="2286000" indent="-283464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6722F2-1968-8B82-9382-187D808D9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41541"/>
            <a:ext cx="10515600" cy="1215894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59468" y="2674190"/>
            <a:ext cx="10494331" cy="3605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6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61" y="1541398"/>
            <a:ext cx="4442603" cy="212482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0061" y="3984426"/>
            <a:ext cx="4442603" cy="242499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71736" y="0"/>
            <a:ext cx="5420263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4257799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08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772276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4747" y="2365057"/>
            <a:ext cx="4377400" cy="2160644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3EFFF7-FFC6-16DF-B4AB-DD5A1A1DA9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27896" y="0"/>
            <a:ext cx="3344379" cy="6858000"/>
          </a:xfrm>
          <a:custGeom>
            <a:avLst/>
            <a:gdLst>
              <a:gd name="connsiteX0" fmla="*/ 0 w 3344379"/>
              <a:gd name="connsiteY0" fmla="*/ 0 h 6858000"/>
              <a:gd name="connsiteX1" fmla="*/ 3344379 w 3344379"/>
              <a:gd name="connsiteY1" fmla="*/ 0 h 6858000"/>
              <a:gd name="connsiteX2" fmla="*/ 3344379 w 3344379"/>
              <a:gd name="connsiteY2" fmla="*/ 6858000 h 6858000"/>
              <a:gd name="connsiteX3" fmla="*/ 0 w 334437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4379" h="6858000">
                <a:moveTo>
                  <a:pt x="0" y="0"/>
                </a:moveTo>
                <a:lnTo>
                  <a:pt x="3344379" y="0"/>
                </a:lnTo>
                <a:lnTo>
                  <a:pt x="334437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r>
              <a:rPr lang="en-US" dirty="0"/>
              <a:t>Blank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6E802E-B214-0AE3-69C8-CBCA885C7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5900" y="2071688"/>
            <a:ext cx="3773488" cy="27320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4572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2pPr>
            <a:lvl3pPr marL="9144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3pPr>
            <a:lvl4pPr marL="13716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4pPr>
            <a:lvl5pPr marL="182880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02728A58-8DE2-4B1C-B6CA-F2AED56F45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9D7CAC-EE78-4BAE-94EA-EBE4BB1181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9909" y="2335192"/>
            <a:ext cx="9792182" cy="218761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lIns="914400" tIns="182880" rIns="914400" anchor="ctr"/>
          <a:lstStyle>
            <a:lvl1pPr algn="ctr">
              <a:defRPr sz="5400" b="1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371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6C658-B6F5-98D2-4D95-EA3030D6F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2" y="-7084"/>
            <a:ext cx="1221232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0065" y="2372810"/>
            <a:ext cx="4352081" cy="2129742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89480" y="0"/>
            <a:ext cx="539496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3FAF69-7EBE-817B-DCEA-4A159582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7515"/>
            <a:ext cx="4661648" cy="6871651"/>
          </a:xfrm>
          <a:prstGeom prst="rect">
            <a:avLst/>
          </a:prstGeom>
          <a:solidFill>
            <a:srgbClr val="476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0FC4D-FDE2-42C3-B907-27B071B64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608" y="804862"/>
            <a:ext cx="3401992" cy="5121375"/>
          </a:xfrm>
          <a:prstGeom prst="rect">
            <a:avLst/>
          </a:prstGeom>
          <a:ln w="28575">
            <a:noFill/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F9403-8AE5-DF79-EFCF-E99EABB8341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79338" y="804863"/>
            <a:ext cx="5716587" cy="5248276"/>
          </a:xfrm>
          <a:prstGeom prst="rect">
            <a:avLst/>
          </a:prstGeom>
        </p:spPr>
        <p:txBody>
          <a:bodyPr anchor="ctr"/>
          <a:lstStyle>
            <a:lvl1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1pPr>
            <a:lvl2pPr marL="73152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2pPr>
            <a:lvl3pPr marL="109728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3pPr>
            <a:lvl4pPr marL="146304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4pPr>
            <a:lvl5pPr marL="1828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7727" y="2060294"/>
            <a:ext cx="4359795" cy="2141316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9009"/>
            <a:ext cx="5521124" cy="687858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0878" y="4550199"/>
            <a:ext cx="4359795" cy="179016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800" b="1" cap="all" spc="100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12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4980" y="706056"/>
            <a:ext cx="6323957" cy="1088020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49580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3273F-AE8F-21E6-A06E-52686D65496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35563" y="2291786"/>
            <a:ext cx="301783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011C768-FB8E-F917-0CF9-C9B7DA4CAA6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473281" y="2294680"/>
            <a:ext cx="3136127" cy="3967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spc="100" baseline="0"/>
            </a:lvl1pPr>
            <a:lvl2pPr marL="283464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2pPr>
            <a:lvl3pPr marL="6858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3pPr>
            <a:lvl4pPr marL="11430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4pPr>
            <a:lvl5pPr marL="1600200" indent="-283464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D970D0-182D-96E3-04B5-5D634F9C4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6143"/>
            <a:ext cx="10515600" cy="1229033"/>
          </a:xfrm>
          <a:prstGeom prst="rect">
            <a:avLst/>
          </a:prstGeom>
        </p:spPr>
        <p:txBody>
          <a:bodyPr anchor="b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453354-6167-7227-F443-F984688CC4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49775" y="2858625"/>
            <a:ext cx="3941763" cy="3338513"/>
          </a:xfrm>
          <a:prstGeom prst="rect">
            <a:avLst/>
          </a:prstGeom>
        </p:spPr>
        <p:txBody>
          <a:bodyPr/>
          <a:lstStyle>
            <a:lvl1pPr marL="347472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800" spc="100" baseline="0"/>
            </a:lvl1pPr>
            <a:lvl2pPr marL="6858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600" spc="100" baseline="0"/>
            </a:lvl2pPr>
            <a:lvl3pPr marL="11430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  <a:defRPr sz="1400" spc="100" baseline="0"/>
            </a:lvl3pPr>
            <a:lvl4pPr marL="16002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arenR"/>
              <a:defRPr sz="1200" spc="100" baseline="0"/>
            </a:lvl4pPr>
            <a:lvl5pPr marL="2057400" indent="-347472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romanLcPeriod"/>
              <a:defRPr sz="12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DA14B5C-C6A4-65FB-34DD-E1C0FF465F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342681" y="2858625"/>
            <a:ext cx="6011119" cy="33385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+mj-lt"/>
              <a:buNone/>
              <a:defRPr sz="1800" spc="100" baseline="0"/>
            </a:lvl1pPr>
            <a:lvl2pPr marL="28575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2pPr>
            <a:lvl3pPr marL="6858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3pPr>
            <a:lvl4pPr marL="11430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4pPr>
            <a:lvl5pPr marL="1600200" indent="-28575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spc="10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766915"/>
            <a:ext cx="2782529" cy="2163098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64796" y="960385"/>
            <a:ext cx="6341212" cy="196962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716594"/>
            <a:ext cx="12192000" cy="31414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3" r:id="rId3"/>
    <p:sldLayoutId id="2147483669" r:id="rId4"/>
    <p:sldLayoutId id="2147483651" r:id="rId5"/>
    <p:sldLayoutId id="2147483671" r:id="rId6"/>
    <p:sldLayoutId id="2147483652" r:id="rId7"/>
    <p:sldLayoutId id="2147483653" r:id="rId8"/>
    <p:sldLayoutId id="2147483650" r:id="rId9"/>
    <p:sldLayoutId id="2147483664" r:id="rId10"/>
    <p:sldLayoutId id="2147483659" r:id="rId11"/>
    <p:sldLayoutId id="2147483662" r:id="rId12"/>
    <p:sldLayoutId id="214748367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29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nal%20Project%20Labor%20Market.xls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nal%20Project%20Labor%20Market.xls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nal%20Project%20Labor%20Markat.twb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nal%20Project%20Labor%20Markat.twb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symbols&#10;&#10;AI-generated content may be incorrect.">
            <a:extLst>
              <a:ext uri="{FF2B5EF4-FFF2-40B4-BE49-F238E27FC236}">
                <a16:creationId xmlns:a16="http://schemas.microsoft.com/office/drawing/2014/main" id="{B3111D8C-5E25-A930-CD46-EE7AFF036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</a:extLst>
          </a:blip>
          <a:srcRect t="15135" b="59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EAD717-ADD4-B8B5-A452-512554A36D8B}"/>
              </a:ext>
            </a:extLst>
          </p:cNvPr>
          <p:cNvSpPr txBox="1"/>
          <p:nvPr/>
        </p:nvSpPr>
        <p:spPr>
          <a:xfrm>
            <a:off x="1162664" y="2675276"/>
            <a:ext cx="986667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29720"/>
                </a:solidFill>
              </a:rPr>
              <a:t>Egyptian Labor Market Analysis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Quantitative Insights &amp; Actionable Policies from ELMPS 2023 Data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Research Group on Labor Economics and Data Analytics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46686-7BDA-6862-5C94-37FDDEB2A1F8}"/>
              </a:ext>
            </a:extLst>
          </p:cNvPr>
          <p:cNvSpPr txBox="1"/>
          <p:nvPr/>
        </p:nvSpPr>
        <p:spPr>
          <a:xfrm>
            <a:off x="3747656" y="4309899"/>
            <a:ext cx="40835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Mohammed Hamza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Ahmed Abd El Rahman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Rania Mohamed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Eslam Saber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Mohamed Ayman </a:t>
            </a:r>
          </a:p>
          <a:p>
            <a:pPr algn="ctr"/>
            <a:r>
              <a:rPr lang="en-US" sz="2000" b="1" i="1" dirty="0">
                <a:solidFill>
                  <a:schemeClr val="bg1"/>
                </a:solidFill>
              </a:rPr>
              <a:t>Zeinab ElSayed </a:t>
            </a:r>
          </a:p>
          <a:p>
            <a:pPr algn="ctr"/>
            <a:endParaRPr lang="en-US" sz="2000" b="1" i="1" dirty="0">
              <a:solidFill>
                <a:schemeClr val="bg1"/>
              </a:solidFill>
            </a:endParaRPr>
          </a:p>
          <a:p>
            <a:pPr algn="ctr"/>
            <a:r>
              <a:rPr lang="en-US" b="1" i="1" dirty="0">
                <a:solidFill>
                  <a:schemeClr val="bg1"/>
                </a:solidFill>
              </a:rPr>
              <a:t>Supervisor: Dr. Amal Mahmoud</a:t>
            </a:r>
          </a:p>
        </p:txBody>
      </p:sp>
      <p:pic>
        <p:nvPicPr>
          <p:cNvPr id="4" name="Picture 3" descr="A yellow and black egyptian god holding a staff&#10;&#10;AI-generated content may be incorrect.">
            <a:extLst>
              <a:ext uri="{FF2B5EF4-FFF2-40B4-BE49-F238E27FC236}">
                <a16:creationId xmlns:a16="http://schemas.microsoft.com/office/drawing/2014/main" id="{77A50426-F604-0F61-3C22-AD6248661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58" y="6115350"/>
            <a:ext cx="1143000" cy="643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logo of a company&#10;&#10;AI-generated content may be incorrect.">
            <a:extLst>
              <a:ext uri="{FF2B5EF4-FFF2-40B4-BE49-F238E27FC236}">
                <a16:creationId xmlns:a16="http://schemas.microsoft.com/office/drawing/2014/main" id="{F1F1F9F2-0C9F-5558-C452-36FBDF6A87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861" r="11221" b="15669"/>
          <a:stretch>
            <a:fillRect/>
          </a:stretch>
        </p:blipFill>
        <p:spPr>
          <a:xfrm>
            <a:off x="11131842" y="5950044"/>
            <a:ext cx="920901" cy="91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logo with a globe and a graduation cap&#10;&#10;AI-generated content may be incorrect.">
            <a:extLst>
              <a:ext uri="{FF2B5EF4-FFF2-40B4-BE49-F238E27FC236}">
                <a16:creationId xmlns:a16="http://schemas.microsoft.com/office/drawing/2014/main" id="{E4DABA28-3FEF-DAE1-3C41-DCB1B6DF251C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31746" y="98760"/>
            <a:ext cx="914400" cy="914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logo for a company&#10;&#10;AI-generated content may be incorrect.">
            <a:extLst>
              <a:ext uri="{FF2B5EF4-FFF2-40B4-BE49-F238E27FC236}">
                <a16:creationId xmlns:a16="http://schemas.microsoft.com/office/drawing/2014/main" id="{8BAA0055-457C-477B-66C5-97F91E62ADA7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1002970" y="114762"/>
            <a:ext cx="914400" cy="91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60268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7D5DA-AFCC-5F7D-E732-89ADAA7B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455A791-AA23-35D5-2021-7BEEAD6EC467}"/>
              </a:ext>
            </a:extLst>
          </p:cNvPr>
          <p:cNvSpPr/>
          <p:nvPr/>
        </p:nvSpPr>
        <p:spPr>
          <a:xfrm>
            <a:off x="728981" y="526058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88" b="1" dirty="0">
                <a:solidFill>
                  <a:srgbClr val="0020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Excel Results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53E31CD0-253F-45C8-98A1-5D44988977A8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hlinkClick r:id="rId3" action="ppaction://hlinkfile"/>
            <a:extLst>
              <a:ext uri="{FF2B5EF4-FFF2-40B4-BE49-F238E27FC236}">
                <a16:creationId xmlns:a16="http://schemas.microsoft.com/office/drawing/2014/main" id="{162A5854-7B83-9178-E0B6-349DF36C7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06" y="1130710"/>
            <a:ext cx="11798710" cy="481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23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BB237-A106-9BEE-25A9-6E997F729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F1BFAF8-82F1-44C0-73EB-36F389C5BD27}"/>
              </a:ext>
            </a:extLst>
          </p:cNvPr>
          <p:cNvSpPr/>
          <p:nvPr/>
        </p:nvSpPr>
        <p:spPr>
          <a:xfrm>
            <a:off x="728981" y="526058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88" b="1" dirty="0">
                <a:solidFill>
                  <a:srgbClr val="0020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Excel Results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448D196A-A38D-9F82-2CBA-96B3B9095518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026720F7-D2F3-A80E-D319-98C660460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45" y="1118232"/>
            <a:ext cx="11493909" cy="47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47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44E8F-3A8E-23F5-3F63-A92E101F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A65E5F5-033E-A7C8-D057-B1F5C1F3A1E2}"/>
              </a:ext>
            </a:extLst>
          </p:cNvPr>
          <p:cNvSpPr/>
          <p:nvPr/>
        </p:nvSpPr>
        <p:spPr>
          <a:xfrm>
            <a:off x="728981" y="526058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88" b="1" dirty="0">
                <a:solidFill>
                  <a:srgbClr val="0020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Tableau Results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743883CB-6D29-5418-A5B9-CE7228F49B2B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AI-generated content may be incorrect.">
            <a:hlinkClick r:id="rId3" action="ppaction://hlinkfile"/>
            <a:extLst>
              <a:ext uri="{FF2B5EF4-FFF2-40B4-BE49-F238E27FC236}">
                <a16:creationId xmlns:a16="http://schemas.microsoft.com/office/drawing/2014/main" id="{958EA7AD-7734-DE90-7696-7CD619A58D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453" t="12910" r="953" b="12310"/>
          <a:stretch>
            <a:fillRect/>
          </a:stretch>
        </p:blipFill>
        <p:spPr>
          <a:xfrm>
            <a:off x="878114" y="1107923"/>
            <a:ext cx="10435772" cy="512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A67D-35A9-2958-32F8-B76263D3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B241752-5349-5772-19B4-81199E3D1CDE}"/>
              </a:ext>
            </a:extLst>
          </p:cNvPr>
          <p:cNvSpPr/>
          <p:nvPr/>
        </p:nvSpPr>
        <p:spPr>
          <a:xfrm>
            <a:off x="728981" y="526058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88" b="1" dirty="0">
                <a:solidFill>
                  <a:srgbClr val="0020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Tableau Results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45D47229-633D-7814-6928-226E814F75DE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AI-generated content may be incorrect.">
            <a:hlinkClick r:id="rId3" action="ppaction://hlinkfile"/>
            <a:extLst>
              <a:ext uri="{FF2B5EF4-FFF2-40B4-BE49-F238E27FC236}">
                <a16:creationId xmlns:a16="http://schemas.microsoft.com/office/drawing/2014/main" id="{46830F30-E483-BFE5-1986-BD0357B150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096" t="13192" r="-1" b="12169"/>
          <a:stretch>
            <a:fillRect/>
          </a:stretch>
        </p:blipFill>
        <p:spPr>
          <a:xfrm>
            <a:off x="588287" y="1088572"/>
            <a:ext cx="10595428" cy="51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74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A3C7B-8408-B00C-CAFD-81B8280B9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1B92978-C02A-80F2-B4FC-8BACB3AFA631}"/>
              </a:ext>
            </a:extLst>
          </p:cNvPr>
          <p:cNvSpPr/>
          <p:nvPr/>
        </p:nvSpPr>
        <p:spPr>
          <a:xfrm>
            <a:off x="728981" y="526058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88" b="1" dirty="0">
                <a:solidFill>
                  <a:srgbClr val="0020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 Results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A608F318-58ED-3F84-5F72-D0252B058372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screenshot of a data&#10;&#10;AI-generated content may be incorrect.">
            <a:extLst>
              <a:ext uri="{FF2B5EF4-FFF2-40B4-BE49-F238E27FC236}">
                <a16:creationId xmlns:a16="http://schemas.microsoft.com/office/drawing/2014/main" id="{08CD4D7D-F957-58D8-BDE7-E982BD886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992" y="1252606"/>
            <a:ext cx="6417233" cy="452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51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295E3-4ED8-DC7A-563A-5701AB70A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4859E59-EA76-D0D9-910F-79A56ADBE8EE}"/>
              </a:ext>
            </a:extLst>
          </p:cNvPr>
          <p:cNvSpPr/>
          <p:nvPr/>
        </p:nvSpPr>
        <p:spPr>
          <a:xfrm>
            <a:off x="704791" y="192230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88" b="1" dirty="0">
                <a:solidFill>
                  <a:srgbClr val="002060"/>
                </a:solidFill>
                <a:latin typeface="Calibri" panose="020F0502020204030204"/>
              </a:rPr>
              <a:t>SQL</a:t>
            </a:r>
            <a:r>
              <a:rPr kumimoji="0" lang="en-US" sz="268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Results</a:t>
            </a: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2BA0E2A7-2BF9-ACAE-B2A7-9C72A2F6FD5F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table of text with numbers and percentages&#10;&#10;AI-generated content may be incorrect.">
            <a:extLst>
              <a:ext uri="{FF2B5EF4-FFF2-40B4-BE49-F238E27FC236}">
                <a16:creationId xmlns:a16="http://schemas.microsoft.com/office/drawing/2014/main" id="{0F2FC315-07E5-9140-9D7F-810492FD7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14" y="788757"/>
            <a:ext cx="4949371" cy="54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3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0EFAB-1D78-5376-E825-29B7927DC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6B73987-916E-1ABD-3F07-D93C3CA189FB}"/>
              </a:ext>
            </a:extLst>
          </p:cNvPr>
          <p:cNvSpPr/>
          <p:nvPr/>
        </p:nvSpPr>
        <p:spPr>
          <a:xfrm>
            <a:off x="704791" y="192230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 Results</a:t>
            </a: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3241B0CC-6D9F-EE73-09E4-BA013E235757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988A7BB0-DBE0-63E1-45A8-A0A3FCF66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95" y="992559"/>
            <a:ext cx="11193010" cy="487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18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090CC-9CD4-85BD-3CB5-DCEF85471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A4B32E4-C3ED-F7AB-26D9-1E28A2752C78}"/>
              </a:ext>
            </a:extLst>
          </p:cNvPr>
          <p:cNvSpPr/>
          <p:nvPr/>
        </p:nvSpPr>
        <p:spPr>
          <a:xfrm>
            <a:off x="98541" y="629960"/>
            <a:ext cx="8141785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Wage Model (OLS): Key Determinants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84485CAC-9A28-DE5D-40EC-4A6C4E9FE7B3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AE8BC9A2-4DC5-1BFA-F06A-BB6858A84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1" y="2170438"/>
            <a:ext cx="11991391" cy="3270379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0E271425-ED16-E07B-B084-7EE74CCF057D}"/>
              </a:ext>
            </a:extLst>
          </p:cNvPr>
          <p:cNvSpPr/>
          <p:nvPr/>
        </p:nvSpPr>
        <p:spPr>
          <a:xfrm>
            <a:off x="98541" y="1153308"/>
            <a:ext cx="11770226" cy="5002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2972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Regression analysis reveals significant factors affecting wages in Egypt's labor market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97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989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6262D-68AF-95F1-E70D-2811C754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E9819DA-8EDE-4720-7382-BD14DCB6B68C}"/>
              </a:ext>
            </a:extLst>
          </p:cNvPr>
          <p:cNvSpPr/>
          <p:nvPr/>
        </p:nvSpPr>
        <p:spPr>
          <a:xfrm>
            <a:off x="98541" y="629960"/>
            <a:ext cx="8141785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Job Stability Model (Ordered Logit)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CAB70890-5573-A550-80B1-53EA95E61DAF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7B0780-DB0A-0905-70F4-26F5EFFF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541" y="2231142"/>
            <a:ext cx="11991391" cy="3148970"/>
          </a:xfrm>
          <a:prstGeom prst="rect">
            <a:avLst/>
          </a:prstGeom>
        </p:spPr>
      </p:pic>
      <p:sp>
        <p:nvSpPr>
          <p:cNvPr id="11" name="Text 0">
            <a:extLst>
              <a:ext uri="{FF2B5EF4-FFF2-40B4-BE49-F238E27FC236}">
                <a16:creationId xmlns:a16="http://schemas.microsoft.com/office/drawing/2014/main" id="{6B2B204C-1AB6-4E2B-EE2A-371273833A07}"/>
              </a:ext>
            </a:extLst>
          </p:cNvPr>
          <p:cNvSpPr/>
          <p:nvPr/>
        </p:nvSpPr>
        <p:spPr>
          <a:xfrm>
            <a:off x="98541" y="1153308"/>
            <a:ext cx="11770226" cy="5002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2972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 of factors affecting job security and stability in Egyptian labor market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2972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858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2FFAC-1CD4-BD84-DA2C-67F859AE4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09CFE4F-AFAC-13DF-9D15-55C08CFAFEC7}"/>
              </a:ext>
            </a:extLst>
          </p:cNvPr>
          <p:cNvSpPr/>
          <p:nvPr/>
        </p:nvSpPr>
        <p:spPr>
          <a:xfrm>
            <a:off x="377747" y="526058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Sample Description &amp; Key Statistics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A6ED8118-F702-6C01-A41E-6F18146CEE0F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4123FB-54C4-DB6C-4EA9-BC1070719B10}"/>
              </a:ext>
            </a:extLst>
          </p:cNvPr>
          <p:cNvSpPr/>
          <p:nvPr/>
        </p:nvSpPr>
        <p:spPr>
          <a:xfrm>
            <a:off x="377748" y="2949865"/>
            <a:ext cx="5515701" cy="3403446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CE0C7D-B2F7-5561-3B5A-2F61CC19CCC3}"/>
              </a:ext>
            </a:extLst>
          </p:cNvPr>
          <p:cNvSpPr txBox="1"/>
          <p:nvPr/>
        </p:nvSpPr>
        <p:spPr>
          <a:xfrm>
            <a:off x="377747" y="3291391"/>
            <a:ext cx="6099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2972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Regional Gap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22% wage differential between urban and rural areas.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Greater Cairo premium.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Upper Egypt lagging.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87FA2-10CD-3E12-B4F2-867AED5EDA62}"/>
              </a:ext>
            </a:extLst>
          </p:cNvPr>
          <p:cNvSpPr/>
          <p:nvPr/>
        </p:nvSpPr>
        <p:spPr>
          <a:xfrm>
            <a:off x="6298552" y="2928496"/>
            <a:ext cx="5515701" cy="3403446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27C9B-03FF-1217-5323-E21D187D202E}"/>
              </a:ext>
            </a:extLst>
          </p:cNvPr>
          <p:cNvSpPr txBox="1"/>
          <p:nvPr/>
        </p:nvSpPr>
        <p:spPr>
          <a:xfrm>
            <a:off x="6298552" y="3291391"/>
            <a:ext cx="60995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2972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Youth Challenge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Education mismatch.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Skills gap.</a:t>
            </a:r>
          </a:p>
        </p:txBody>
      </p:sp>
      <p:pic>
        <p:nvPicPr>
          <p:cNvPr id="8" name="Picture 7" descr="A blue and yellow text&#10;&#10;AI-generated content may be incorrect.">
            <a:extLst>
              <a:ext uri="{FF2B5EF4-FFF2-40B4-BE49-F238E27FC236}">
                <a16:creationId xmlns:a16="http://schemas.microsoft.com/office/drawing/2014/main" id="{3C232869-ACDE-C637-F54A-AD7775AAB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47" y="1233054"/>
            <a:ext cx="11527727" cy="156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3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27BB0-1E8C-413D-CA1D-B466B3F88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1D3452D-06C3-EB4E-A108-4F355861C19B}"/>
              </a:ext>
            </a:extLst>
          </p:cNvPr>
          <p:cNvSpPr/>
          <p:nvPr/>
        </p:nvSpPr>
        <p:spPr>
          <a:xfrm>
            <a:off x="728981" y="526058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defTabSz="1219170">
              <a:lnSpc>
                <a:spcPts val="4533"/>
              </a:lnSpc>
            </a:pPr>
            <a:r>
              <a:rPr lang="en-US" sz="2688" b="1" dirty="0">
                <a:solidFill>
                  <a:srgbClr val="0020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Introduction: Why Analyze Egypt's Labor Market?</a:t>
            </a:r>
            <a:endParaRPr lang="en-US" sz="2688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6715DEFD-5E60-FB6E-1C00-CF0C8EF7D8D7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defTabSz="1219170"/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262BF5-6443-EED8-FA3C-8DAD8DC90B63}"/>
              </a:ext>
            </a:extLst>
          </p:cNvPr>
          <p:cNvSpPr/>
          <p:nvPr/>
        </p:nvSpPr>
        <p:spPr>
          <a:xfrm>
            <a:off x="728981" y="1448773"/>
            <a:ext cx="11112578" cy="1446550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EA52E-F798-7571-86C6-BF69A469A012}"/>
              </a:ext>
            </a:extLst>
          </p:cNvPr>
          <p:cNvSpPr txBox="1"/>
          <p:nvPr/>
        </p:nvSpPr>
        <p:spPr>
          <a:xfrm>
            <a:off x="728981" y="1448773"/>
            <a:ext cx="111125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2972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Context &amp; Importance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Understanding Egypt's labor market dynamics is crucial for economic development, social stability, and achieving sustainable growth. This analysis provides evidence-based insights to guide policy interventions and address structural challenges.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369F7-0B33-EFF0-877F-7B73499B7791}"/>
              </a:ext>
            </a:extLst>
          </p:cNvPr>
          <p:cNvSpPr/>
          <p:nvPr/>
        </p:nvSpPr>
        <p:spPr>
          <a:xfrm>
            <a:off x="728981" y="3170709"/>
            <a:ext cx="5503275" cy="3037252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8A04D-E52A-B07A-C7D8-6A8C4868B98B}"/>
              </a:ext>
            </a:extLst>
          </p:cNvPr>
          <p:cNvSpPr txBox="1"/>
          <p:nvPr/>
        </p:nvSpPr>
        <p:spPr>
          <a:xfrm>
            <a:off x="728981" y="4161705"/>
            <a:ext cx="53670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2972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Data-Driven Insights</a:t>
            </a:r>
          </a:p>
          <a:p>
            <a:endParaRPr lang="en-US" sz="2800" b="1" dirty="0">
              <a:solidFill>
                <a:srgbClr val="F2972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Using comprehensive survey data to identify key labor market patterns and inequalities</a:t>
            </a:r>
          </a:p>
        </p:txBody>
      </p:sp>
      <p:pic>
        <p:nvPicPr>
          <p:cNvPr id="11" name="Graphic 10" descr="Statistics with solid fill">
            <a:extLst>
              <a:ext uri="{FF2B5EF4-FFF2-40B4-BE49-F238E27FC236}">
                <a16:creationId xmlns:a16="http://schemas.microsoft.com/office/drawing/2014/main" id="{CCD476E9-6B8A-2D6F-9CD2-4C9438F37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55290" y="32841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E5968B-50EE-2F62-A187-8D1BAF462AAC}"/>
              </a:ext>
            </a:extLst>
          </p:cNvPr>
          <p:cNvSpPr/>
          <p:nvPr/>
        </p:nvSpPr>
        <p:spPr>
          <a:xfrm>
            <a:off x="6338284" y="3170709"/>
            <a:ext cx="5503275" cy="3037252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EEE8E5-E681-717D-5F82-3495364871BE}"/>
              </a:ext>
            </a:extLst>
          </p:cNvPr>
          <p:cNvSpPr txBox="1"/>
          <p:nvPr/>
        </p:nvSpPr>
        <p:spPr>
          <a:xfrm>
            <a:off x="6338284" y="4161705"/>
            <a:ext cx="536701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2972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Policy Impact</a:t>
            </a:r>
          </a:p>
          <a:p>
            <a:endParaRPr lang="en-US" sz="2800" b="1" dirty="0">
              <a:solidFill>
                <a:srgbClr val="F2972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Translating findings into actionable recommendations for policymakers and stakeholders</a:t>
            </a:r>
          </a:p>
        </p:txBody>
      </p:sp>
      <p:pic>
        <p:nvPicPr>
          <p:cNvPr id="17" name="Graphic 16" descr="Lightbulb and gear with solid fill">
            <a:extLst>
              <a:ext uri="{FF2B5EF4-FFF2-40B4-BE49-F238E27FC236}">
                <a16:creationId xmlns:a16="http://schemas.microsoft.com/office/drawing/2014/main" id="{F1159D7E-3B92-C96F-4122-D27D326D1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2721" y="32090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38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C3E3-5651-339B-A7A4-205A9AA5B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C6A0BA4-228E-6048-6D64-F9F2C9AC378E}"/>
              </a:ext>
            </a:extLst>
          </p:cNvPr>
          <p:cNvSpPr/>
          <p:nvPr/>
        </p:nvSpPr>
        <p:spPr>
          <a:xfrm>
            <a:off x="98541" y="629960"/>
            <a:ext cx="8141785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Policy Recommendations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E2FD9542-D8D9-6394-65EB-3F3AE9899627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2F3AA-8A60-ED81-14CF-A27F556E6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97326"/>
            <a:ext cx="12192001" cy="42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32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4B726-73CA-C9AA-09AC-016F70D93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67E209E-E55F-5464-B7C0-68903321AC33}"/>
              </a:ext>
            </a:extLst>
          </p:cNvPr>
          <p:cNvSpPr/>
          <p:nvPr/>
        </p:nvSpPr>
        <p:spPr>
          <a:xfrm>
            <a:off x="98541" y="629960"/>
            <a:ext cx="8141785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Policy Recommendations (Continued)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6AB5DDEF-2D81-AE59-3F56-3C9F482EBEF2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FFBB03-265A-616E-3F9E-A7B55B164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" y="1494263"/>
            <a:ext cx="12189476" cy="43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2AB2E-DA90-ACA6-7F73-5D329FAF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D25F2D8-3AF3-6413-3671-77195B9B278E}"/>
              </a:ext>
            </a:extLst>
          </p:cNvPr>
          <p:cNvSpPr/>
          <p:nvPr/>
        </p:nvSpPr>
        <p:spPr>
          <a:xfrm>
            <a:off x="728981" y="526058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Policy Implications &amp; Next Steps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02C33CEA-02BA-C407-9FDB-6E468DADA85C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8931A7-B571-3722-D495-FCD696EECA7F}"/>
              </a:ext>
            </a:extLst>
          </p:cNvPr>
          <p:cNvSpPr/>
          <p:nvPr/>
        </p:nvSpPr>
        <p:spPr>
          <a:xfrm>
            <a:off x="728981" y="1624083"/>
            <a:ext cx="6283546" cy="3403446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ED621-84EE-BA66-5657-02BBFC6D97B8}"/>
              </a:ext>
            </a:extLst>
          </p:cNvPr>
          <p:cNvSpPr txBox="1"/>
          <p:nvPr/>
        </p:nvSpPr>
        <p:spPr>
          <a:xfrm>
            <a:off x="913005" y="1809560"/>
            <a:ext cx="6099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2972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Immediate Actions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Start with digital skills pilot programs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Establish baseline indicators for monitoring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Create inter-ministerial coordination committee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Launch female entrepreneurship initiatives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lue shield with a checklist&#10;&#10;AI-generated content may be incorrect.">
            <a:extLst>
              <a:ext uri="{FF2B5EF4-FFF2-40B4-BE49-F238E27FC236}">
                <a16:creationId xmlns:a16="http://schemas.microsoft.com/office/drawing/2014/main" id="{58E758AF-49B9-8447-A58B-40210B6A4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51" y="887065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78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EA499-66B4-B24E-183E-0944E647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7367855-05C5-6794-0ADB-FE3FCDD636F0}"/>
              </a:ext>
            </a:extLst>
          </p:cNvPr>
          <p:cNvSpPr/>
          <p:nvPr/>
        </p:nvSpPr>
        <p:spPr>
          <a:xfrm>
            <a:off x="98541" y="629960"/>
            <a:ext cx="8141785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References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B0C98930-7FBF-3865-1834-A9444E8AE9AC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545F6E5E-B55F-90B6-FDE0-5C7A5473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314" y="1834129"/>
            <a:ext cx="12234628" cy="31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61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2000" y="571500"/>
            <a:ext cx="3395160" cy="5233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4533"/>
              </a:lnSpc>
            </a:pPr>
            <a:r>
              <a:rPr lang="en-US" sz="2688" b="1" dirty="0">
                <a:solidFill>
                  <a:srgbClr val="0020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Executive Summary</a:t>
            </a:r>
            <a:endParaRPr lang="en-US" sz="2688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4DFD031F-24FF-D140-3A88-E090B36F54C4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defTabSz="1219170"/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AAF6B5-E9A7-C89C-E431-EC7C2A19C29D}"/>
              </a:ext>
            </a:extLst>
          </p:cNvPr>
          <p:cNvSpPr/>
          <p:nvPr/>
        </p:nvSpPr>
        <p:spPr>
          <a:xfrm>
            <a:off x="728981" y="1448771"/>
            <a:ext cx="10515600" cy="4572000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تحليلات_سوق_العمل_المصري_–_٢٠٢٣">
            <a:hlinkClick r:id="" action="ppaction://media"/>
            <a:extLst>
              <a:ext uri="{FF2B5EF4-FFF2-40B4-BE49-F238E27FC236}">
                <a16:creationId xmlns:a16="http://schemas.microsoft.com/office/drawing/2014/main" id="{20B4B88B-D3A3-5F85-6057-37FBAF163EE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9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1908" y="1780679"/>
            <a:ext cx="8749746" cy="39081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81269-DC97-DBC6-28F7-7A3F7A3EC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345B399-E3F0-35E7-67F7-C920204EB369}"/>
              </a:ext>
            </a:extLst>
          </p:cNvPr>
          <p:cNvSpPr/>
          <p:nvPr/>
        </p:nvSpPr>
        <p:spPr>
          <a:xfrm>
            <a:off x="762000" y="571500"/>
            <a:ext cx="1804981" cy="5233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4533"/>
              </a:lnSpc>
            </a:pPr>
            <a:r>
              <a:rPr lang="en-US" sz="2688" b="1" dirty="0">
                <a:solidFill>
                  <a:srgbClr val="0020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Objectives</a:t>
            </a:r>
            <a:endParaRPr lang="en-US" sz="2688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A9FE90F2-6EC6-71FE-79BF-62C7F9EAA5AF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defTabSz="1219170"/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343413-554F-1D4C-CA21-A312F96C504D}"/>
              </a:ext>
            </a:extLst>
          </p:cNvPr>
          <p:cNvSpPr/>
          <p:nvPr/>
        </p:nvSpPr>
        <p:spPr>
          <a:xfrm>
            <a:off x="728981" y="1448772"/>
            <a:ext cx="10515600" cy="4572000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C7E5FA-4D8F-0544-5F17-42F74A2E2AB5}"/>
              </a:ext>
            </a:extLst>
          </p:cNvPr>
          <p:cNvSpPr txBox="1"/>
          <p:nvPr/>
        </p:nvSpPr>
        <p:spPr>
          <a:xfrm>
            <a:off x="762001" y="1547053"/>
            <a:ext cx="862644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Analyze Gender Gap in education and wages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Examine required skills in Egyptian labor market.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Determine Social and health insurance level in different regions.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Measure Job stability level in different regions.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293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91793-DDE7-6234-CC1F-723257875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3D8920E-B4BB-7CF4-E76C-2142827A96FD}"/>
              </a:ext>
            </a:extLst>
          </p:cNvPr>
          <p:cNvSpPr/>
          <p:nvPr/>
        </p:nvSpPr>
        <p:spPr>
          <a:xfrm>
            <a:off x="728981" y="526058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Methodology (Data Sources)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7DA860D1-65F9-73C7-EF8E-F3A49325069F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FB202D-8DB2-AE35-8035-AC319E52AABC}"/>
              </a:ext>
            </a:extLst>
          </p:cNvPr>
          <p:cNvSpPr/>
          <p:nvPr/>
        </p:nvSpPr>
        <p:spPr>
          <a:xfrm>
            <a:off x="728981" y="1624083"/>
            <a:ext cx="6283546" cy="3403446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7541CF-EFFB-156D-9086-D47FBD607C0E}"/>
              </a:ext>
            </a:extLst>
          </p:cNvPr>
          <p:cNvSpPr txBox="1"/>
          <p:nvPr/>
        </p:nvSpPr>
        <p:spPr>
          <a:xfrm>
            <a:off x="913005" y="1809560"/>
            <a:ext cx="5673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2972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ELMPS 2023: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noProof="0" dirty="0">
              <a:solidFill>
                <a:prstClr val="white"/>
              </a:solidFill>
              <a:latin typeface="Calibri" panose="020F0502020204030204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73,000+ respondents reduced to 13,817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white"/>
              </a:solidFill>
              <a:latin typeface="Calibri" panose="020F0502020204030204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white"/>
              </a:solidFill>
              <a:latin typeface="Calibri" panose="020F0502020204030204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blue lines with white text&#10;&#10;AI-generated content may be incorrect.">
            <a:extLst>
              <a:ext uri="{FF2B5EF4-FFF2-40B4-BE49-F238E27FC236}">
                <a16:creationId xmlns:a16="http://schemas.microsoft.com/office/drawing/2014/main" id="{847C8DD4-145C-C2F3-814B-085B274F4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6654" y="227049"/>
            <a:ext cx="6390745" cy="639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95A41-8B66-9502-6ABB-135750B18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9B2E0A2-7A4D-80D1-4FC1-94325AA8FAF0}"/>
              </a:ext>
            </a:extLst>
          </p:cNvPr>
          <p:cNvSpPr/>
          <p:nvPr/>
        </p:nvSpPr>
        <p:spPr>
          <a:xfrm>
            <a:off x="762000" y="571500"/>
            <a:ext cx="2529539" cy="5233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4533"/>
              </a:lnSpc>
            </a:pPr>
            <a:r>
              <a:rPr lang="en-US" sz="2688" b="1" dirty="0">
                <a:solidFill>
                  <a:srgbClr val="0020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Preprocessing:</a:t>
            </a:r>
            <a:endParaRPr lang="en-US" sz="2688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120E9215-BF68-73B9-A954-AEBD13285563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defTabSz="1219170"/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A35CC1-F681-8A54-20E6-AD10A35FB056}"/>
              </a:ext>
            </a:extLst>
          </p:cNvPr>
          <p:cNvSpPr/>
          <p:nvPr/>
        </p:nvSpPr>
        <p:spPr>
          <a:xfrm>
            <a:off x="728981" y="1448772"/>
            <a:ext cx="10515600" cy="4572000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2162BB-751C-C103-ACB5-A9861416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27" y="1581179"/>
            <a:ext cx="10239468" cy="43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5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C892-FE90-71A1-F904-CBA7560C7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E10C280-60D4-429A-0D3E-4E91BCD21221}"/>
              </a:ext>
            </a:extLst>
          </p:cNvPr>
          <p:cNvSpPr/>
          <p:nvPr/>
        </p:nvSpPr>
        <p:spPr>
          <a:xfrm>
            <a:off x="762000" y="571500"/>
            <a:ext cx="4784964" cy="5233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defTabSz="1219170">
              <a:lnSpc>
                <a:spcPts val="4533"/>
              </a:lnSpc>
            </a:pPr>
            <a:r>
              <a:rPr lang="en-US" sz="2688" b="1" dirty="0">
                <a:solidFill>
                  <a:srgbClr val="0020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Preprocessing (Continued) :</a:t>
            </a:r>
            <a:endParaRPr lang="en-US" sz="2688" dirty="0">
              <a:solidFill>
                <a:srgbClr val="002060"/>
              </a:solidFill>
              <a:latin typeface="Calibri" panose="020F0502020204030204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6529129A-1E35-8BC3-C71A-BD05A08B8D2D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defTabSz="1219170"/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CCEC81-1980-278D-76CB-216CA8961486}"/>
              </a:ext>
            </a:extLst>
          </p:cNvPr>
          <p:cNvSpPr/>
          <p:nvPr/>
        </p:nvSpPr>
        <p:spPr>
          <a:xfrm>
            <a:off x="728981" y="1448772"/>
            <a:ext cx="10515600" cy="4572000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EFF79F-A7FC-FBBB-C7A9-99704937C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19" y="1532022"/>
            <a:ext cx="10188343" cy="436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71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A0607-7104-4E23-B48C-D77F6DFE3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C263D4D-3D1E-8989-18FC-811B45C7A671}"/>
              </a:ext>
            </a:extLst>
          </p:cNvPr>
          <p:cNvSpPr/>
          <p:nvPr/>
        </p:nvSpPr>
        <p:spPr>
          <a:xfrm>
            <a:off x="728981" y="526058"/>
            <a:ext cx="10314040" cy="52334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ts val="45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88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Background: Key Labor Market Features</a:t>
            </a:r>
            <a:endParaRPr kumimoji="0" lang="en-US" sz="2688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3018700C-5D32-4A2C-1159-10EBA5368642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EBAFED-72D2-63CD-AA99-712A7967CFDD}"/>
              </a:ext>
            </a:extLst>
          </p:cNvPr>
          <p:cNvSpPr/>
          <p:nvPr/>
        </p:nvSpPr>
        <p:spPr>
          <a:xfrm>
            <a:off x="728981" y="1624083"/>
            <a:ext cx="6283546" cy="3403446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FEB75-440F-41F7-FCE8-5ABAA6CBD64D}"/>
              </a:ext>
            </a:extLst>
          </p:cNvPr>
          <p:cNvSpPr txBox="1"/>
          <p:nvPr/>
        </p:nvSpPr>
        <p:spPr>
          <a:xfrm>
            <a:off x="913005" y="1809560"/>
            <a:ext cx="609952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29720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Structural Challenges</a:t>
            </a:r>
          </a:p>
          <a:p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Informality: 58% lack social insurance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Gender Gap: &lt;20% female participation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Regional Imbalance: 22% urban-rural wage gap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wearing a hard hat&#10;&#10;AI-generated content may be incorrect.">
            <a:extLst>
              <a:ext uri="{FF2B5EF4-FFF2-40B4-BE49-F238E27FC236}">
                <a16:creationId xmlns:a16="http://schemas.microsoft.com/office/drawing/2014/main" id="{6088AA2D-770B-CCD3-576A-D6BCBC5F1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738" y="1260759"/>
            <a:ext cx="4083033" cy="40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40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F620-BCC8-73C4-AA15-DE1F22063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DA05125-DE11-04B2-11D1-78F4FE58FDE2}"/>
              </a:ext>
            </a:extLst>
          </p:cNvPr>
          <p:cNvSpPr/>
          <p:nvPr/>
        </p:nvSpPr>
        <p:spPr>
          <a:xfrm>
            <a:off x="728981" y="526058"/>
            <a:ext cx="10314040" cy="52758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lvl="0" defTabSz="1219170">
              <a:lnSpc>
                <a:spcPts val="4533"/>
              </a:lnSpc>
              <a:defRPr/>
            </a:pPr>
            <a:r>
              <a:rPr lang="en-US" sz="2688" b="1" dirty="0">
                <a:solidFill>
                  <a:srgbClr val="0020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Methodology (Dashboards)</a:t>
            </a:r>
          </a:p>
        </p:txBody>
      </p:sp>
      <p:sp>
        <p:nvSpPr>
          <p:cNvPr id="36" name="Shape 0">
            <a:extLst>
              <a:ext uri="{FF2B5EF4-FFF2-40B4-BE49-F238E27FC236}">
                <a16:creationId xmlns:a16="http://schemas.microsoft.com/office/drawing/2014/main" id="{2474F5E0-E6E0-F3FB-5E09-53E62368F51F}"/>
              </a:ext>
            </a:extLst>
          </p:cNvPr>
          <p:cNvSpPr/>
          <p:nvPr/>
        </p:nvSpPr>
        <p:spPr>
          <a:xfrm>
            <a:off x="0" y="6457947"/>
            <a:ext cx="12192000" cy="400052"/>
          </a:xfrm>
          <a:prstGeom prst="rect">
            <a:avLst/>
          </a:prstGeom>
          <a:solidFill>
            <a:srgbClr val="F29720"/>
          </a:solidFill>
          <a:ln/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5F9CD0-16DF-BA1C-F25B-6853654D37F4}"/>
              </a:ext>
            </a:extLst>
          </p:cNvPr>
          <p:cNvSpPr/>
          <p:nvPr/>
        </p:nvSpPr>
        <p:spPr>
          <a:xfrm>
            <a:off x="728981" y="1624083"/>
            <a:ext cx="10515600" cy="4572000"/>
          </a:xfrm>
          <a:prstGeom prst="rect">
            <a:avLst/>
          </a:prstGeom>
          <a:solidFill>
            <a:srgbClr val="0F20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12CEB-286B-77B3-D194-6B928F6546E9}"/>
              </a:ext>
            </a:extLst>
          </p:cNvPr>
          <p:cNvSpPr txBox="1"/>
          <p:nvPr/>
        </p:nvSpPr>
        <p:spPr>
          <a:xfrm>
            <a:off x="913005" y="1809560"/>
            <a:ext cx="6099522" cy="3183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Excel.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Tableau.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SQL.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Python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423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175_Win32_SL_V6" id="{2596AF0E-92BF-4F5A-A2A1-B1C9D33CD0CE}" vid="{0709752F-9199-467A-B305-5274ECB683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19A644-6410-4EC7-894C-877E70305DF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5AD180A-D253-4F84-BD24-8EE736E655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9424615-5FE5-4F43-AE24-3BC9A05326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{7C0C1E31-B3AF-470B-89D8-48B2CE687005}TF8c6975b0-03aa-48e8-8a23-2a6072f108da7bca746b_win32-937fb968a2bf</Template>
  <TotalTime>437</TotalTime>
  <Words>353</Words>
  <Application>Microsoft Office PowerPoint</Application>
  <PresentationFormat>Widescreen</PresentationFormat>
  <Paragraphs>103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Arial</vt:lpstr>
      <vt:lpstr>Calibri</vt:lpstr>
      <vt:lpstr>Noto Sans</vt:lpstr>
      <vt:lpstr>Tenorite </vt:lpstr>
      <vt:lpstr>Tenorite Bold</vt:lpstr>
      <vt:lpstr>Custom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Eslam  Saber</dc:creator>
  <cp:lastModifiedBy>Mohamed</cp:lastModifiedBy>
  <cp:revision>9</cp:revision>
  <dcterms:created xsi:type="dcterms:W3CDTF">2025-11-13T19:50:05Z</dcterms:created>
  <dcterms:modified xsi:type="dcterms:W3CDTF">2025-11-28T20:27:46Z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